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8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1B02"/>
    <a:srgbClr val="5D9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65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9CFD26-E42B-4CBF-81A2-66FC6CF2A3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117D88-3B38-4C6F-9A53-D33C187ADF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739D878-2FC7-4BB4-B335-BEA6D2F9706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506171-E14B-45E5-A237-9B2915D3A1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A525E-34E6-44C6-B411-B7A632D121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66E531E-DBD6-45C0-B65A-819764C8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33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28600"/>
            <a:ext cx="7213600" cy="28956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3124200"/>
            <a:ext cx="8534400" cy="1752600"/>
          </a:xfrm>
        </p:spPr>
        <p:txBody>
          <a:bodyPr/>
          <a:lstStyle>
            <a:lvl1pPr marL="0" indent="0" algn="l">
              <a:buNone/>
              <a:defRPr cap="sm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6019800"/>
            <a:ext cx="42672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080" y="4876801"/>
            <a:ext cx="7375321" cy="1888179"/>
          </a:xfrm>
          <a:prstGeom prst="rect">
            <a:avLst/>
          </a:prstGeom>
        </p:spPr>
      </p:pic>
      <p:sp>
        <p:nvSpPr>
          <p:cNvPr id="11" name="Isosceles Triangle 10"/>
          <p:cNvSpPr/>
          <p:nvPr/>
        </p:nvSpPr>
        <p:spPr>
          <a:xfrm>
            <a:off x="-2438400" y="-457200"/>
            <a:ext cx="3860800" cy="8001000"/>
          </a:xfrm>
          <a:prstGeom prst="triangle">
            <a:avLst>
              <a:gd name="adj" fmla="val 66147"/>
            </a:avLst>
          </a:prstGeom>
          <a:solidFill>
            <a:srgbClr val="7F1802"/>
          </a:solidFill>
          <a:ln w="12700"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Isosceles Triangle 11"/>
          <p:cNvSpPr/>
          <p:nvPr/>
        </p:nvSpPr>
        <p:spPr>
          <a:xfrm rot="10800000">
            <a:off x="9652000" y="-459179"/>
            <a:ext cx="3860800" cy="8001000"/>
          </a:xfrm>
          <a:prstGeom prst="triangle">
            <a:avLst>
              <a:gd name="adj" fmla="val 27596"/>
            </a:avLst>
          </a:prstGeom>
          <a:solidFill>
            <a:srgbClr val="7F1802"/>
          </a:solidFill>
          <a:ln w="12700"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1076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03200" y="-152400"/>
            <a:ext cx="12903200" cy="1676400"/>
          </a:xfrm>
          <a:prstGeom prst="rect">
            <a:avLst/>
          </a:prstGeom>
          <a:solidFill>
            <a:srgbClr val="7F1802"/>
          </a:solidFill>
          <a:ln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7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6832600" y="1600200"/>
            <a:ext cx="7467600" cy="3657600"/>
          </a:xfrm>
          <a:prstGeom prst="rect">
            <a:avLst/>
          </a:prstGeom>
          <a:solidFill>
            <a:srgbClr val="7F1802"/>
          </a:solidFill>
          <a:ln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03200" y="-152400"/>
            <a:ext cx="12903200" cy="1676400"/>
          </a:xfrm>
          <a:prstGeom prst="rect">
            <a:avLst/>
          </a:prstGeom>
          <a:solidFill>
            <a:srgbClr val="7F1802"/>
          </a:solidFill>
          <a:ln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9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flipV="1">
            <a:off x="-711200" y="-535874"/>
            <a:ext cx="3454400" cy="8001000"/>
          </a:xfrm>
          <a:prstGeom prst="triangle">
            <a:avLst>
              <a:gd name="adj" fmla="val 16113"/>
            </a:avLst>
          </a:prstGeom>
          <a:solidFill>
            <a:srgbClr val="7F1802"/>
          </a:solidFill>
          <a:ln w="12700"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Isosceles Triangle 7"/>
          <p:cNvSpPr/>
          <p:nvPr/>
        </p:nvSpPr>
        <p:spPr>
          <a:xfrm rot="10800000" flipV="1">
            <a:off x="9448800" y="-381000"/>
            <a:ext cx="3860800" cy="8001000"/>
          </a:xfrm>
          <a:prstGeom prst="triangle">
            <a:avLst>
              <a:gd name="adj" fmla="val 27596"/>
            </a:avLst>
          </a:prstGeom>
          <a:solidFill>
            <a:srgbClr val="7F1802"/>
          </a:solidFill>
          <a:ln w="12700"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2595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03200" y="-152400"/>
            <a:ext cx="12903200" cy="1676400"/>
          </a:xfrm>
          <a:prstGeom prst="rect">
            <a:avLst/>
          </a:prstGeom>
          <a:solidFill>
            <a:srgbClr val="7F1802"/>
          </a:solidFill>
          <a:ln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Calibri Light" panose="020F0302020204030204" pitchFamily="34" charset="0"/>
              </a:defRPr>
            </a:lvl1pPr>
            <a:lvl2pPr>
              <a:defRPr sz="2400">
                <a:latin typeface="Calibri Light" panose="020F0302020204030204" pitchFamily="34" charset="0"/>
              </a:defRPr>
            </a:lvl2pPr>
            <a:lvl3pPr>
              <a:defRPr sz="2000">
                <a:latin typeface="Calibri Light" panose="020F0302020204030204" pitchFamily="34" charset="0"/>
              </a:defRPr>
            </a:lvl3pPr>
            <a:lvl4pPr>
              <a:defRPr sz="1800">
                <a:latin typeface="Calibri Light" panose="020F0302020204030204" pitchFamily="34" charset="0"/>
              </a:defRPr>
            </a:lvl4pPr>
            <a:lvl5pPr>
              <a:defRPr sz="1800">
                <a:latin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Calibri Light" panose="020F0302020204030204" pitchFamily="34" charset="0"/>
              </a:defRPr>
            </a:lvl1pPr>
            <a:lvl2pPr>
              <a:defRPr sz="2400">
                <a:latin typeface="Calibri Light" panose="020F0302020204030204" pitchFamily="34" charset="0"/>
              </a:defRPr>
            </a:lvl2pPr>
            <a:lvl3pPr>
              <a:defRPr sz="2000">
                <a:latin typeface="Calibri Light" panose="020F0302020204030204" pitchFamily="34" charset="0"/>
              </a:defRPr>
            </a:lvl3pPr>
            <a:lvl4pPr>
              <a:defRPr sz="1800">
                <a:latin typeface="Calibri Light" panose="020F0302020204030204" pitchFamily="34" charset="0"/>
              </a:defRPr>
            </a:lvl4pPr>
            <a:lvl5pPr>
              <a:defRPr sz="1800">
                <a:latin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6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203200" y="-152400"/>
            <a:ext cx="12903200" cy="1676400"/>
          </a:xfrm>
          <a:prstGeom prst="rect">
            <a:avLst/>
          </a:prstGeom>
          <a:solidFill>
            <a:srgbClr val="7F1802"/>
          </a:solidFill>
          <a:ln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Calibri Light" panose="020F0302020204030204" pitchFamily="34" charset="0"/>
              </a:defRPr>
            </a:lvl1pPr>
            <a:lvl2pPr>
              <a:defRPr sz="2000">
                <a:latin typeface="Calibri Light" panose="020F0302020204030204" pitchFamily="34" charset="0"/>
              </a:defRPr>
            </a:lvl2pPr>
            <a:lvl3pPr>
              <a:defRPr sz="1800">
                <a:latin typeface="Calibri Light" panose="020F0302020204030204" pitchFamily="34" charset="0"/>
              </a:defRPr>
            </a:lvl3pPr>
            <a:lvl4pPr>
              <a:defRPr sz="1600">
                <a:latin typeface="Calibri Light" panose="020F0302020204030204" pitchFamily="34" charset="0"/>
              </a:defRPr>
            </a:lvl4pPr>
            <a:lvl5pPr>
              <a:defRPr sz="1600">
                <a:latin typeface="Calibri Light" panose="020F03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Calibri Light" panose="020F0302020204030204" pitchFamily="34" charset="0"/>
              </a:defRPr>
            </a:lvl1pPr>
            <a:lvl2pPr>
              <a:defRPr sz="2000">
                <a:latin typeface="Calibri Light" panose="020F0302020204030204" pitchFamily="34" charset="0"/>
              </a:defRPr>
            </a:lvl2pPr>
            <a:lvl3pPr>
              <a:defRPr sz="1800">
                <a:latin typeface="Calibri Light" panose="020F0302020204030204" pitchFamily="34" charset="0"/>
              </a:defRPr>
            </a:lvl3pPr>
            <a:lvl4pPr>
              <a:defRPr sz="1600">
                <a:latin typeface="Calibri Light" panose="020F0302020204030204" pitchFamily="34" charset="0"/>
              </a:defRPr>
            </a:lvl4pPr>
            <a:lvl5pPr>
              <a:defRPr sz="1600">
                <a:latin typeface="Calibri Light" panose="020F03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3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03200" y="-152400"/>
            <a:ext cx="12903200" cy="1676400"/>
          </a:xfrm>
          <a:prstGeom prst="rect">
            <a:avLst/>
          </a:prstGeom>
          <a:solidFill>
            <a:srgbClr val="7F1802"/>
          </a:solidFill>
          <a:ln>
            <a:solidFill>
              <a:srgbClr val="F78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6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7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Calibri Light" panose="020F0302020204030204" pitchFamily="34" charset="0"/>
              </a:defRPr>
            </a:lvl1pPr>
            <a:lvl2pPr>
              <a:defRPr sz="2800">
                <a:latin typeface="Calibri Light" panose="020F0302020204030204" pitchFamily="34" charset="0"/>
              </a:defRPr>
            </a:lvl2pPr>
            <a:lvl3pPr>
              <a:defRPr sz="2400">
                <a:latin typeface="Calibri Light" panose="020F0302020204030204" pitchFamily="34" charset="0"/>
              </a:defRPr>
            </a:lvl3pPr>
            <a:lvl4pPr>
              <a:defRPr sz="2000">
                <a:latin typeface="Calibri Light" panose="020F0302020204030204" pitchFamily="34" charset="0"/>
              </a:defRPr>
            </a:lvl4pPr>
            <a:lvl5pPr>
              <a:defRPr sz="2000">
                <a:latin typeface="Calibri Light" panose="020F03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Calibri Light" panose="020F03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0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Calibri Light" panose="020F03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8BEB5-B984-4129-A4C9-7E867B6D7DB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BD864-4C5B-46F3-A008-070E6D68CEF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6163250"/>
            <a:ext cx="2844800" cy="72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0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3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D0281AD-C61D-4853-857E-65AA2096DCB1}"/>
              </a:ext>
            </a:extLst>
          </p:cNvPr>
          <p:cNvSpPr/>
          <p:nvPr/>
        </p:nvSpPr>
        <p:spPr>
          <a:xfrm>
            <a:off x="4644189" y="6015789"/>
            <a:ext cx="2978949" cy="874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797A23-CB53-4167-88BF-F77A495DC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432" y="313889"/>
            <a:ext cx="2090277" cy="1729631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CFE8FBD-78AA-43D5-BF5D-244E85C3026B}"/>
              </a:ext>
            </a:extLst>
          </p:cNvPr>
          <p:cNvSpPr txBox="1">
            <a:spLocks/>
          </p:cNvSpPr>
          <p:nvPr/>
        </p:nvSpPr>
        <p:spPr>
          <a:xfrm>
            <a:off x="905321" y="0"/>
            <a:ext cx="7444596" cy="9144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dirty="0">
                <a:solidFill>
                  <a:srgbClr val="7C1B02"/>
                </a:solidFill>
                <a:latin typeface="Garamond" panose="02020404030301010803" pitchFamily="18" charset="0"/>
              </a:rPr>
              <a:t>Tribute Gifts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DEBCE-D729-4767-B22B-62C484592B52}"/>
              </a:ext>
            </a:extLst>
          </p:cNvPr>
          <p:cNvSpPr txBox="1"/>
          <p:nvPr/>
        </p:nvSpPr>
        <p:spPr>
          <a:xfrm>
            <a:off x="7543802" y="3806151"/>
            <a:ext cx="4552018" cy="1569660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 Light" panose="020F0302020204030204" pitchFamily="34" charset="0"/>
              </a:rPr>
              <a:t>Ask us for the “Endowment Tribute Gift Form” to make a gift by check </a:t>
            </a:r>
          </a:p>
          <a:p>
            <a:pPr algn="ctr"/>
            <a:r>
              <a:rPr lang="en-US" sz="2400" dirty="0">
                <a:latin typeface="Calibri Light" panose="020F0302020204030204" pitchFamily="34" charset="0"/>
              </a:rPr>
              <a:t>or give online at </a:t>
            </a:r>
            <a:r>
              <a:rPr lang="en-US" sz="2400" b="1" dirty="0">
                <a:latin typeface="Calibri Light" panose="020F0302020204030204" pitchFamily="34" charset="0"/>
              </a:rPr>
              <a:t>giving.cfoscc.org/[your URL]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E85E46-757C-478E-85F6-19F9E69CAB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9093" b="55019" l="9059" r="32118">
                        <a14:foregroundMark x1="9294" y1="39189" x2="9294" y2="39189"/>
                        <a14:foregroundMark x1="17412" y1="52992" x2="17412" y2="52992"/>
                        <a14:foregroundMark x1="16000" y1="54537" x2="16000" y2="54537"/>
                        <a14:foregroundMark x1="31059" y1="51448" x2="31059" y2="51448"/>
                        <a14:foregroundMark x1="32118" y1="51448" x2="32118" y2="51448"/>
                        <a14:foregroundMark x1="17176" y1="55019" x2="17176" y2="550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11" t="37391" r="67173" b="44423"/>
          <a:stretch/>
        </p:blipFill>
        <p:spPr>
          <a:xfrm rot="884493">
            <a:off x="151953" y="71439"/>
            <a:ext cx="971373" cy="8471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E2E360-AF4A-48D9-AEB3-8467C09B85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9093" b="55019" l="9059" r="32118">
                        <a14:foregroundMark x1="9294" y1="39189" x2="9294" y2="39189"/>
                        <a14:foregroundMark x1="17412" y1="52992" x2="17412" y2="52992"/>
                        <a14:foregroundMark x1="16000" y1="54537" x2="16000" y2="54537"/>
                        <a14:foregroundMark x1="31059" y1="51448" x2="31059" y2="51448"/>
                        <a14:foregroundMark x1="32118" y1="51448" x2="32118" y2="51448"/>
                        <a14:foregroundMark x1="17176" y1="55019" x2="17176" y2="550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11" t="37391" r="67173" b="44423"/>
          <a:stretch/>
        </p:blipFill>
        <p:spPr>
          <a:xfrm rot="20715507" flipH="1">
            <a:off x="8147009" y="71439"/>
            <a:ext cx="971373" cy="84712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7B107A-888C-470E-AF35-57E32B65075C}"/>
              </a:ext>
            </a:extLst>
          </p:cNvPr>
          <p:cNvCxnSpPr>
            <a:cxnSpLocks/>
          </p:cNvCxnSpPr>
          <p:nvPr/>
        </p:nvCxnSpPr>
        <p:spPr>
          <a:xfrm>
            <a:off x="905320" y="818555"/>
            <a:ext cx="7444596" cy="0"/>
          </a:xfrm>
          <a:prstGeom prst="line">
            <a:avLst/>
          </a:prstGeom>
          <a:ln w="38100">
            <a:solidFill>
              <a:srgbClr val="5D97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C966B95-DB55-4809-B83C-46ACEC9934BB}"/>
              </a:ext>
            </a:extLst>
          </p:cNvPr>
          <p:cNvSpPr txBox="1"/>
          <p:nvPr/>
        </p:nvSpPr>
        <p:spPr>
          <a:xfrm>
            <a:off x="171450" y="2439412"/>
            <a:ext cx="7227971" cy="3970318"/>
          </a:xfrm>
          <a:prstGeom prst="rect">
            <a:avLst/>
          </a:prstGeom>
          <a:noFill/>
          <a:ln w="19050">
            <a:solidFill>
              <a:srgbClr val="7C1B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C1B02"/>
                </a:solidFill>
                <a:latin typeface="Garamond" panose="02020404030301010803" pitchFamily="18" charset="0"/>
                <a:ea typeface="+mj-ea"/>
                <a:cs typeface="+mj-cs"/>
              </a:rPr>
              <a:t>Tribute Gifts are perfect for…</a:t>
            </a:r>
          </a:p>
          <a:p>
            <a:pPr marL="457200" indent="-33655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 Light" panose="020F0302020204030204" pitchFamily="34" charset="0"/>
              </a:rPr>
              <a:t>Remembering a loved one who passed away</a:t>
            </a:r>
          </a:p>
          <a:p>
            <a:pPr marL="457200" indent="-33655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 Light" panose="020F0302020204030204" pitchFamily="34" charset="0"/>
              </a:rPr>
              <a:t>Celebrating graduations, birthdays or retirement</a:t>
            </a:r>
          </a:p>
          <a:p>
            <a:pPr marL="457200" indent="-33655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 Light" panose="020F0302020204030204" pitchFamily="34" charset="0"/>
              </a:rPr>
              <a:t>Sharing in the joy of someone’s Baptism, First Holy Communion, Confirmation or Marriage</a:t>
            </a:r>
          </a:p>
          <a:p>
            <a:pPr marL="457200" indent="-33655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 Light" panose="020F0302020204030204" pitchFamily="34" charset="0"/>
              </a:rPr>
              <a:t>Showing gratitude for reaching milestones on years of marriage, ordination, service to our community, etc.</a:t>
            </a:r>
          </a:p>
          <a:p>
            <a:pPr marL="120650"/>
            <a:endParaRPr lang="en-US" dirty="0">
              <a:latin typeface="+mj-lt"/>
            </a:endParaRPr>
          </a:p>
          <a:p>
            <a:pPr algn="ctr"/>
            <a:r>
              <a:rPr lang="en-US" sz="2800" b="1" dirty="0">
                <a:solidFill>
                  <a:srgbClr val="7C1B02"/>
                </a:solidFill>
                <a:latin typeface="Garamond" panose="02020404030301010803" pitchFamily="18" charset="0"/>
                <a:ea typeface="+mj-ea"/>
                <a:cs typeface="+mj-cs"/>
              </a:rPr>
              <a:t>Whatever the occasion, we are happy to help someone know that you are thinking of them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2AF3E0-2543-4D25-8A43-07D8C1189EF1}"/>
              </a:ext>
            </a:extLst>
          </p:cNvPr>
          <p:cNvSpPr txBox="1"/>
          <p:nvPr/>
        </p:nvSpPr>
        <p:spPr>
          <a:xfrm>
            <a:off x="8485632" y="64465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F8CA7D-3AB4-4C56-AE1E-6F05616CD0A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067" y="5934023"/>
            <a:ext cx="2766695" cy="8451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B06C1A6-CE0D-47A9-9C8A-8B383CA5FBCF}"/>
              </a:ext>
            </a:extLst>
          </p:cNvPr>
          <p:cNvSpPr txBox="1"/>
          <p:nvPr/>
        </p:nvSpPr>
        <p:spPr>
          <a:xfrm>
            <a:off x="171450" y="923977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Calibri Light" panose="020F0302020204030204" pitchFamily="34" charset="0"/>
              </a:rPr>
              <a:t>A tribute gift to our endowment can be a thoughtful way to honor </a:t>
            </a:r>
          </a:p>
          <a:p>
            <a:r>
              <a:rPr lang="en-US" sz="2600" dirty="0">
                <a:latin typeface="Calibri Light" panose="020F0302020204030204" pitchFamily="34" charset="0"/>
              </a:rPr>
              <a:t>a special person who has touched your life and, at the same time, </a:t>
            </a:r>
          </a:p>
          <a:p>
            <a:r>
              <a:rPr lang="en-US" sz="2600" dirty="0">
                <a:latin typeface="Calibri Light" panose="020F0302020204030204" pitchFamily="34" charset="0"/>
              </a:rPr>
              <a:t>help preserve important Catholic ministries for future generations.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2D4D28-51C2-4062-9AC9-6C2F06DA95EF}"/>
              </a:ext>
            </a:extLst>
          </p:cNvPr>
          <p:cNvSpPr/>
          <p:nvPr/>
        </p:nvSpPr>
        <p:spPr>
          <a:xfrm>
            <a:off x="7623138" y="2339414"/>
            <a:ext cx="4424554" cy="1170843"/>
          </a:xfrm>
          <a:prstGeom prst="rect">
            <a:avLst/>
          </a:prstGeom>
          <a:solidFill>
            <a:srgbClr val="7C1B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[YOUR LOGO]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BE8AC3-AF0B-4518-B93B-451A015412A6}"/>
              </a:ext>
            </a:extLst>
          </p:cNvPr>
          <p:cNvSpPr txBox="1"/>
          <p:nvPr/>
        </p:nvSpPr>
        <p:spPr>
          <a:xfrm>
            <a:off x="7623138" y="5594684"/>
            <a:ext cx="4424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 Light" panose="020F0302020204030204" pitchFamily="34" charset="0"/>
              </a:rPr>
              <a:t>Endowment managed by:</a:t>
            </a:r>
          </a:p>
        </p:txBody>
      </p:sp>
    </p:spTree>
    <p:extLst>
      <p:ext uri="{BB962C8B-B14F-4D97-AF65-F5344CB8AC3E}">
        <p14:creationId xmlns:p14="http://schemas.microsoft.com/office/powerpoint/2010/main" val="804547413"/>
      </p:ext>
    </p:extLst>
  </p:cSld>
  <p:clrMapOvr>
    <a:masterClrMapping/>
  </p:clrMapOvr>
</p:sld>
</file>

<file path=ppt/theme/theme1.xml><?xml version="1.0" encoding="utf-8"?>
<a:theme xmlns:a="http://schemas.openxmlformats.org/drawingml/2006/main" name="CCF Powerpoin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F Fonts">
      <a:majorFont>
        <a:latin typeface="Garamon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F Powerpoint Theme" id="{62F19E5C-F0B5-4772-A38F-906B6EAD85EF}" vid="{EC875665-E75E-4888-ACB5-41DF91626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CCF Powerpoint Theme</Template>
  <TotalTime>289</TotalTime>
  <Words>146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Garamond</vt:lpstr>
      <vt:lpstr>CCF Powerpoint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Tribute Gifts</dc:title>
  <dc:creator>Marie Galetto</dc:creator>
  <cp:lastModifiedBy>Marie Galetto</cp:lastModifiedBy>
  <cp:revision>21</cp:revision>
  <cp:lastPrinted>2017-08-25T17:19:56Z</cp:lastPrinted>
  <dcterms:created xsi:type="dcterms:W3CDTF">2017-08-25T17:08:51Z</dcterms:created>
  <dcterms:modified xsi:type="dcterms:W3CDTF">2019-07-15T23:19:01Z</dcterms:modified>
</cp:coreProperties>
</file>